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24"/>
  </p:notesMasterIdLst>
  <p:handoutMasterIdLst>
    <p:handoutMasterId r:id="rId25"/>
  </p:handoutMasterIdLst>
  <p:sldIdLst>
    <p:sldId id="256" r:id="rId5"/>
    <p:sldId id="327" r:id="rId6"/>
    <p:sldId id="347" r:id="rId7"/>
    <p:sldId id="357" r:id="rId8"/>
    <p:sldId id="351" r:id="rId9"/>
    <p:sldId id="353" r:id="rId10"/>
    <p:sldId id="416" r:id="rId11"/>
    <p:sldId id="413" r:id="rId12"/>
    <p:sldId id="409" r:id="rId13"/>
    <p:sldId id="420" r:id="rId14"/>
    <p:sldId id="417" r:id="rId15"/>
    <p:sldId id="423" r:id="rId16"/>
    <p:sldId id="422" r:id="rId17"/>
    <p:sldId id="424" r:id="rId18"/>
    <p:sldId id="425" r:id="rId19"/>
    <p:sldId id="426" r:id="rId20"/>
    <p:sldId id="382" r:id="rId21"/>
    <p:sldId id="427" r:id="rId22"/>
    <p:sldId id="263" r:id="rId23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86395" autoAdjust="0"/>
  </p:normalViewPr>
  <p:slideViewPr>
    <p:cSldViewPr>
      <p:cViewPr varScale="1">
        <p:scale>
          <a:sx n="110" d="100"/>
          <a:sy n="110" d="100"/>
        </p:scale>
        <p:origin x="2056" y="16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09750" y="985838"/>
            <a:ext cx="4914900" cy="3403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626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09750" y="985838"/>
            <a:ext cx="4914900" cy="3403600"/>
          </a:xfrm>
          <a:ln/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endParaRPr lang="en-US" baseline="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225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09750" y="985838"/>
            <a:ext cx="4914900" cy="3403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81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09750" y="985838"/>
            <a:ext cx="4914900" cy="3403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792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09750" y="985838"/>
            <a:ext cx="4914900" cy="3403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000" b="0" i="0" kern="1200" baseline="0" dirty="0"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rPr>
              <a:t>A file can be in one of several states relative to the Git repository and branch currently be used with the working directory. These states are:</a:t>
            </a:r>
          </a:p>
          <a:p>
            <a:pPr marL="171450" lvl="0" indent="-171450">
              <a:buFont typeface="Arial"/>
              <a:buChar char="•"/>
            </a:pPr>
            <a:r>
              <a:rPr lang="en-GB" sz="1000" b="0" i="0" kern="1200" baseline="0" dirty="0"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rPr>
              <a:t>untracked: the file is not tracked by the Git repository, this means it is neither staged (added to the staging area) yet nor committed.</a:t>
            </a:r>
          </a:p>
          <a:p>
            <a:pPr marL="171450" lvl="0" indent="-171450">
              <a:buFont typeface="Arial"/>
              <a:buChar char="•"/>
            </a:pPr>
            <a:r>
              <a:rPr lang="en-GB" sz="1000" b="0" i="0" kern="1200" baseline="0" dirty="0"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rPr>
              <a:t>tracked: the file has been committed at least once, so Git keeps track of its changes.</a:t>
            </a:r>
          </a:p>
          <a:p>
            <a:pPr marL="171450" lvl="0" indent="-171450">
              <a:buFont typeface="Arial"/>
              <a:buChar char="•"/>
            </a:pPr>
            <a:r>
              <a:rPr lang="en-GB" sz="1000" b="0" i="0" kern="1200" baseline="0" dirty="0"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rPr>
              <a:t>staged: the file (or changes to the file) have been staged to be included in the next commit.</a:t>
            </a:r>
          </a:p>
          <a:p>
            <a:pPr marL="171450" lvl="0" indent="-171450">
              <a:buFont typeface="Arial"/>
              <a:buChar char="•"/>
            </a:pPr>
            <a:r>
              <a:rPr lang="en-GB" sz="1000" b="0" i="0" kern="1200" baseline="0" dirty="0"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rPr>
              <a:t>dirty / modified: the file has changed but the changes have not yet been staged.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299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09750" y="985838"/>
            <a:ext cx="4914900" cy="3403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24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09750" y="985838"/>
            <a:ext cx="4914900" cy="3403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5988">
              <a:spcBef>
                <a:spcPts val="600"/>
              </a:spcBef>
              <a:tabLst>
                <a:tab pos="230188" algn="l"/>
                <a:tab pos="454025" algn="l"/>
                <a:tab pos="684213" algn="l"/>
                <a:tab pos="915988" algn="l"/>
                <a:tab pos="1146175" algn="l"/>
                <a:tab pos="1368425" algn="l"/>
                <a:tab pos="1600200" algn="l"/>
                <a:tab pos="1830388" algn="l"/>
                <a:tab pos="2054225" algn="l"/>
                <a:tab pos="2284413" algn="l"/>
                <a:tab pos="2514600" algn="l"/>
                <a:tab pos="2746375" algn="l"/>
                <a:tab pos="2968625" algn="l"/>
                <a:tab pos="3200400" algn="l"/>
              </a:tabLst>
            </a:pPr>
            <a:endParaRPr lang="en-US" sz="1000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453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09750" y="985838"/>
            <a:ext cx="4914900" cy="3403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82595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-b tells git to switch to that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85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Git and GitHub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DAF4CE6-5C1C-6348-B402-C8A5982D0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0250"/>
            <a:ext cx="6400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1313" indent="-341313" algn="l" defTabSz="449263" rtl="0" eaLnBrk="0" fontAlgn="base" hangingPunct="0">
              <a:lnSpc>
                <a:spcPct val="125000"/>
              </a:lnSpc>
              <a:spcBef>
                <a:spcPts val="7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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363" indent="-284163" algn="l" defTabSz="449263" rtl="0" eaLnBrk="0" fontAlgn="base" hangingPunct="0">
              <a:lnSpc>
                <a:spcPct val="115000"/>
              </a:lnSpc>
              <a:spcBef>
                <a:spcPts val="6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115000"/>
              </a:lnSpc>
              <a:spcBef>
                <a:spcPts val="500"/>
              </a:spcBef>
              <a:spcAft>
                <a:spcPct val="0"/>
              </a:spcAft>
              <a:buClr>
                <a:srgbClr val="00CCFF"/>
              </a:buClr>
              <a:buSzPct val="65000"/>
              <a:buFont typeface="Wingdings" pitchFamily="2" charset="2"/>
              <a:buChar char="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10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spcBef>
                <a:spcPts val="750"/>
              </a:spcBef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 kern="0" dirty="0"/>
              <a:t>Kevin Cunningham</a:t>
            </a:r>
          </a:p>
          <a:p>
            <a:pPr marL="0" indent="0" algn="ctr" eaLnBrk="1" hangingPunct="1">
              <a:spcBef>
                <a:spcPts val="750"/>
              </a:spcBef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kern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2163AF-7EDA-374E-87F3-3DF559996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2" y="5013176"/>
            <a:ext cx="1918716" cy="6526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9555F9-ACAE-C94E-A964-94FCD025C5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83" y="4631981"/>
            <a:ext cx="2046514" cy="114770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46FF-5B4F-E346-B18D-05262675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Command Line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CE9FE-AE3F-8F4C-AB56-0A5401800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Can also clone an existing repository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1800" dirty="0"/>
          </a:p>
          <a:p>
            <a:pPr lvl="1"/>
            <a:r>
              <a:rPr lang="en-GB" sz="2000" dirty="0"/>
              <a:t>can now make changes to this repository</a:t>
            </a:r>
          </a:p>
          <a:p>
            <a:pPr lvl="1"/>
            <a:r>
              <a:rPr lang="en-GB" sz="2000" dirty="0"/>
              <a:t>add them</a:t>
            </a:r>
          </a:p>
          <a:p>
            <a:pPr lvl="1"/>
            <a:r>
              <a:rPr lang="en-GB" sz="2000" dirty="0"/>
              <a:t>commit them</a:t>
            </a:r>
          </a:p>
          <a:p>
            <a:pPr lvl="1"/>
            <a:r>
              <a:rPr lang="en-GB" sz="2000" dirty="0"/>
              <a:t>push them to the GitHub hosted repo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671EE-C69A-5143-A629-F5E12DA4961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21C67-08A1-3D45-BAAC-779EBA77EC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B3A56-4590-014E-B1FF-E7017D2941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957F998-70D4-3F40-BCED-929463F15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2105561"/>
            <a:ext cx="9102328" cy="2646878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$ </a:t>
            </a:r>
            <a:r>
              <a:rPr lang="en-GB" sz="1600" b="1" dirty="0">
                <a:solidFill>
                  <a:schemeClr val="tx1"/>
                </a:solidFill>
                <a:latin typeface="Courier" pitchFamily="2" charset="0"/>
              </a:rPr>
              <a:t>git clone https://</a:t>
            </a:r>
            <a:r>
              <a:rPr lang="en-GB" sz="1600" b="1" dirty="0" err="1">
                <a:solidFill>
                  <a:schemeClr val="tx1"/>
                </a:solidFill>
                <a:latin typeface="Courier" pitchFamily="2" charset="0"/>
              </a:rPr>
              <a:t>github.com</a:t>
            </a:r>
            <a:r>
              <a:rPr lang="en-GB" sz="1600" b="1" dirty="0">
                <a:solidFill>
                  <a:schemeClr val="tx1"/>
                </a:solidFill>
                <a:latin typeface="Courier" pitchFamily="2" charset="0"/>
              </a:rPr>
              <a:t>/</a:t>
            </a:r>
            <a:r>
              <a:rPr lang="en-GB" sz="1600" b="1" dirty="0" err="1">
                <a:solidFill>
                  <a:schemeClr val="tx1"/>
                </a:solidFill>
                <a:latin typeface="Courier" pitchFamily="2" charset="0"/>
              </a:rPr>
              <a:t>johnehunt</a:t>
            </a:r>
            <a:r>
              <a:rPr lang="en-GB" sz="1600" b="1" dirty="0">
                <a:solidFill>
                  <a:schemeClr val="tx1"/>
                </a:solidFill>
                <a:latin typeface="Courier" pitchFamily="2" charset="0"/>
              </a:rPr>
              <a:t>/</a:t>
            </a:r>
            <a:r>
              <a:rPr lang="en-GB" sz="1600" b="1" dirty="0" err="1">
                <a:solidFill>
                  <a:schemeClr val="tx1"/>
                </a:solidFill>
                <a:latin typeface="Courier" pitchFamily="2" charset="0"/>
              </a:rPr>
              <a:t>javascript-intro.git</a:t>
            </a:r>
            <a:endParaRPr lang="en-GB" sz="16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Cloning into '</a:t>
            </a:r>
            <a:r>
              <a:rPr lang="en-GB" sz="1600" dirty="0" err="1">
                <a:solidFill>
                  <a:schemeClr val="tx1"/>
                </a:solidFill>
                <a:latin typeface="Courier" pitchFamily="2" charset="0"/>
              </a:rPr>
              <a:t>javascript</a:t>
            </a:r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-intro'...</a:t>
            </a: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remote: Enumerating objects: 8, done.</a:t>
            </a: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remote: Counting objects: 100% (8/8), done.</a:t>
            </a: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remote: Compressing objects: 100% (8/8), done.</a:t>
            </a: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remote: Total 7152 (delta 0), reused 4 (delta 0), pack-reused 7144</a:t>
            </a: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Receiving objects: 100% (7152/7152), 27.51 </a:t>
            </a:r>
            <a:r>
              <a:rPr lang="en-GB" sz="1600" dirty="0" err="1">
                <a:solidFill>
                  <a:schemeClr val="tx1"/>
                </a:solidFill>
                <a:latin typeface="Courier" pitchFamily="2" charset="0"/>
              </a:rPr>
              <a:t>MiB</a:t>
            </a:r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 | 7.71 </a:t>
            </a:r>
            <a:r>
              <a:rPr lang="en-GB" sz="1600" dirty="0" err="1">
                <a:solidFill>
                  <a:schemeClr val="tx1"/>
                </a:solidFill>
                <a:latin typeface="Courier" pitchFamily="2" charset="0"/>
              </a:rPr>
              <a:t>MiB</a:t>
            </a:r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/s, done.</a:t>
            </a: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Resolving deltas: 100% (2495/2495), done.</a:t>
            </a: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Checking connectivity... done</a:t>
            </a: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$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7DEC42-DBE0-544A-8608-79951B81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376" y="476672"/>
            <a:ext cx="792088" cy="8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70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Files in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Need to stage changes </a:t>
            </a:r>
          </a:p>
          <a:p>
            <a:pPr lvl="1"/>
            <a:r>
              <a:rPr lang="en-US" sz="2000" dirty="0"/>
              <a:t>adds them to the list of changed files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>
              <a:buNone/>
            </a:pPr>
            <a:endParaRPr lang="en-US" dirty="0"/>
          </a:p>
          <a:p>
            <a:r>
              <a:rPr lang="en-US" sz="2400" dirty="0"/>
              <a:t>Commit inserts the staged changes into the local repository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74634" y="2564904"/>
            <a:ext cx="8355012" cy="1077218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$ cat &gt; </a:t>
            </a:r>
            <a:r>
              <a:rPr lang="en-GB" sz="1600" dirty="0" err="1">
                <a:solidFill>
                  <a:schemeClr val="tx1"/>
                </a:solidFill>
                <a:latin typeface="Courier" pitchFamily="2" charset="0"/>
              </a:rPr>
              <a:t>jjh-readme.txt</a:t>
            </a:r>
            <a:endParaRPr lang="en-GB" sz="1600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Johns readme</a:t>
            </a:r>
          </a:p>
          <a:p>
            <a:endParaRPr lang="en-GB" sz="1600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$ </a:t>
            </a:r>
            <a:r>
              <a:rPr lang="en-GB" sz="1600" b="1" dirty="0">
                <a:solidFill>
                  <a:schemeClr val="tx1"/>
                </a:solidFill>
                <a:latin typeface="Courier" pitchFamily="2" charset="0"/>
              </a:rPr>
              <a:t>git add </a:t>
            </a:r>
            <a:r>
              <a:rPr lang="en-GB" sz="1600" b="1" dirty="0" err="1">
                <a:solidFill>
                  <a:schemeClr val="tx1"/>
                </a:solidFill>
                <a:latin typeface="Courier" pitchFamily="2" charset="0"/>
              </a:rPr>
              <a:t>jjh-readme.txt</a:t>
            </a:r>
            <a:r>
              <a:rPr lang="en-GB" sz="1600" b="1" dirty="0">
                <a:solidFill>
                  <a:schemeClr val="tx1"/>
                </a:solidFill>
                <a:latin typeface="Courier" pitchFamily="2" charset="0"/>
              </a:rPr>
              <a:t> 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856656" y="4990048"/>
            <a:ext cx="5976664" cy="1323439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$ </a:t>
            </a:r>
            <a:r>
              <a:rPr lang="en-GB" sz="1600" b="1" dirty="0">
                <a:solidFill>
                  <a:schemeClr val="tx1"/>
                </a:solidFill>
                <a:latin typeface="Courier" pitchFamily="2" charset="0"/>
              </a:rPr>
              <a:t>git commit -m 'My first commit'</a:t>
            </a: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[master (root-commit) 6b0dfe6] My first commit</a:t>
            </a: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 1 file changed, 1 insertion(+)</a:t>
            </a: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 create mode 100644 </a:t>
            </a:r>
            <a:r>
              <a:rPr lang="en-GB" sz="1600" dirty="0" err="1">
                <a:solidFill>
                  <a:schemeClr val="tx1"/>
                </a:solidFill>
                <a:latin typeface="Courier" pitchFamily="2" charset="0"/>
              </a:rPr>
              <a:t>jjh-readme.txt</a:t>
            </a:r>
            <a:endParaRPr lang="en-GB" sz="1600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BB22E5-8E82-BD41-8968-C4EADBCA6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376" y="476672"/>
            <a:ext cx="792088" cy="83561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54FACA-1069-124C-8190-23103125648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119347-3249-9E4F-A31C-81B7BF7456C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F733D-69F9-394C-8E2C-280884295A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200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A7A7-DF49-5247-B70F-53B0F0AF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Remote Repository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12AE7-A63E-7A43-98A7-DEA4143EB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Use the </a:t>
            </a:r>
            <a:r>
              <a:rPr lang="en-GB" sz="2400" dirty="0">
                <a:latin typeface="Courier" pitchFamily="2" charset="0"/>
              </a:rPr>
              <a:t>git push </a:t>
            </a:r>
            <a:r>
              <a:rPr lang="en-GB" sz="2400" dirty="0"/>
              <a:t>command to update the remote repository</a:t>
            </a:r>
          </a:p>
          <a:p>
            <a:pPr lvl="3"/>
            <a:endParaRPr lang="en-GB" sz="1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lvl="1"/>
            <a:r>
              <a:rPr lang="en-GB" sz="2000" dirty="0"/>
              <a:t>may need to specify the branch	</a:t>
            </a:r>
          </a:p>
          <a:p>
            <a:pPr lvl="2"/>
            <a:r>
              <a:rPr lang="en-GB" sz="1600" dirty="0"/>
              <a:t>e.g. git push main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886B7-72A1-9E4F-9116-F138AD09AE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26571-75A1-F248-BCB7-E18F2E71EE4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92950-B037-EF48-ADB0-503930E74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7726262-5E83-3348-BB2F-83735148F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233" y="2636912"/>
            <a:ext cx="8355012" cy="2308324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$ </a:t>
            </a:r>
            <a:r>
              <a:rPr lang="en-GB" sz="1600" b="1" dirty="0">
                <a:solidFill>
                  <a:schemeClr val="tx1"/>
                </a:solidFill>
                <a:latin typeface="Courier" pitchFamily="2" charset="0"/>
              </a:rPr>
              <a:t>git push</a:t>
            </a: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Username for 'https://</a:t>
            </a:r>
            <a:r>
              <a:rPr lang="en-GB" sz="1600" dirty="0" err="1">
                <a:solidFill>
                  <a:schemeClr val="tx1"/>
                </a:solidFill>
                <a:latin typeface="Courier" pitchFamily="2" charset="0"/>
              </a:rPr>
              <a:t>github.com</a:t>
            </a:r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': </a:t>
            </a:r>
            <a:r>
              <a:rPr lang="en-GB" sz="1600" dirty="0" err="1">
                <a:solidFill>
                  <a:schemeClr val="tx1"/>
                </a:solidFill>
                <a:latin typeface="Courier" pitchFamily="2" charset="0"/>
              </a:rPr>
              <a:t>johnehunt</a:t>
            </a:r>
            <a:endParaRPr lang="en-GB" sz="1600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Password for 'https://</a:t>
            </a:r>
            <a:r>
              <a:rPr lang="en-GB" sz="1600" dirty="0" err="1">
                <a:solidFill>
                  <a:schemeClr val="tx1"/>
                </a:solidFill>
                <a:latin typeface="Courier" pitchFamily="2" charset="0"/>
              </a:rPr>
              <a:t>johnehunt@github.com</a:t>
            </a:r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': ******</a:t>
            </a: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Counting objects: 3, done.</a:t>
            </a: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Writing objects: 100% (3/3), 234 bytes | 0 bytes/s, done.</a:t>
            </a: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Total 3 (delta 0), reused 0 (delta 0)</a:t>
            </a: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To https://</a:t>
            </a:r>
            <a:r>
              <a:rPr lang="en-GB" sz="1600" dirty="0" err="1">
                <a:solidFill>
                  <a:schemeClr val="tx1"/>
                </a:solidFill>
                <a:latin typeface="Courier" pitchFamily="2" charset="0"/>
              </a:rPr>
              <a:t>github.com</a:t>
            </a:r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/</a:t>
            </a:r>
            <a:r>
              <a:rPr lang="en-GB" sz="1600" dirty="0" err="1">
                <a:solidFill>
                  <a:schemeClr val="tx1"/>
                </a:solidFill>
                <a:latin typeface="Courier" pitchFamily="2" charset="0"/>
              </a:rPr>
              <a:t>johnehunt</a:t>
            </a:r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/</a:t>
            </a:r>
            <a:r>
              <a:rPr lang="en-GB" sz="1600" dirty="0" err="1">
                <a:solidFill>
                  <a:schemeClr val="tx1"/>
                </a:solidFill>
                <a:latin typeface="Courier" pitchFamily="2" charset="0"/>
              </a:rPr>
              <a:t>playarea.git</a:t>
            </a:r>
            <a:endParaRPr lang="en-GB" sz="1600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 * [new branch]      main -&gt; main</a:t>
            </a: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$</a:t>
            </a:r>
            <a:endParaRPr lang="en-GB" sz="1600" b="1" dirty="0">
              <a:solidFill>
                <a:schemeClr val="tx1"/>
              </a:solidFill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B06840-8D41-E049-AAA0-895A8AB4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729" y="566946"/>
            <a:ext cx="792088" cy="8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93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9A67F-4164-184D-B245-A64DEC48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65886-2357-A548-B123-3CE1884AE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Can use web interface to see comments, commits, and get clone </a:t>
            </a:r>
            <a:r>
              <a:rPr lang="en-GB" sz="2400" dirty="0" err="1"/>
              <a:t>Url</a:t>
            </a:r>
            <a:r>
              <a:rPr lang="en-GB" sz="2400" dirty="0"/>
              <a:t> information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364CB-B646-EF4E-94E5-06FF9B62343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8146D-CDBC-924B-AF7A-2BCBFDB2943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C5492-D35C-1A4A-94E1-70137DE691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E9CD0E-FFE1-E941-BF70-8776265A3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16" y="2708920"/>
            <a:ext cx="7545288" cy="3098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E03E26-ADA0-0248-B1FC-C9B81DAA0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392" y="617551"/>
            <a:ext cx="726506" cy="6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59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9090-F977-144C-99CD-7ABD2DC55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93242-4AB2-FB47-A6BD-6518795C0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9282236" cy="4529138"/>
          </a:xfrm>
        </p:spPr>
        <p:txBody>
          <a:bodyPr/>
          <a:lstStyle/>
          <a:p>
            <a:r>
              <a:rPr lang="en-GB" sz="2400" dirty="0"/>
              <a:t>Typically do development in a branch</a:t>
            </a:r>
          </a:p>
          <a:p>
            <a:pPr lvl="1"/>
            <a:r>
              <a:rPr lang="en-GB" sz="2000" dirty="0"/>
              <a:t>Then merge your changes back into master/main branch</a:t>
            </a:r>
          </a:p>
          <a:p>
            <a:pPr lvl="1"/>
            <a:r>
              <a:rPr lang="en-GB" sz="2000" dirty="0"/>
              <a:t>Typically via a Pull Request (or PR)</a:t>
            </a:r>
          </a:p>
          <a:p>
            <a:pPr lvl="2"/>
            <a:r>
              <a:rPr lang="en-GB" sz="1600" dirty="0"/>
              <a:t>which has a second developer review the changes</a:t>
            </a:r>
          </a:p>
          <a:p>
            <a:pPr lvl="2"/>
            <a:r>
              <a:rPr lang="en-GB" sz="1600" dirty="0"/>
              <a:t>and then pull those changes into the main branch</a:t>
            </a:r>
          </a:p>
          <a:p>
            <a:r>
              <a:rPr lang="en-GB" sz="2400" dirty="0"/>
              <a:t>Create  branch using </a:t>
            </a:r>
            <a:r>
              <a:rPr lang="en-GB" sz="2400" dirty="0">
                <a:latin typeface="Courier" pitchFamily="2" charset="0"/>
              </a:rPr>
              <a:t>git checkout –b &lt;branch-name&gt;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BAB6D-1C29-964C-9F2A-87903FB51EE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D3FBC-8BD8-7741-8161-51E70D2773C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D65DD-5562-6446-A4AB-D7B3AA2F2E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ADF4493-70DB-2747-B567-5D02B5A31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2640" y="4293096"/>
            <a:ext cx="5328592" cy="2062103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$ </a:t>
            </a:r>
            <a:r>
              <a:rPr lang="en-GB" sz="1600" b="1" dirty="0">
                <a:solidFill>
                  <a:schemeClr val="tx1"/>
                </a:solidFill>
                <a:latin typeface="Courier" pitchFamily="2" charset="0"/>
              </a:rPr>
              <a:t>git branch</a:t>
            </a: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* master</a:t>
            </a: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$ </a:t>
            </a:r>
            <a:r>
              <a:rPr lang="en-GB" sz="1600" b="1" dirty="0">
                <a:solidFill>
                  <a:schemeClr val="tx1"/>
                </a:solidFill>
                <a:latin typeface="Courier" pitchFamily="2" charset="0"/>
              </a:rPr>
              <a:t>git checkout -b </a:t>
            </a:r>
            <a:r>
              <a:rPr lang="en-GB" sz="1600" b="1" dirty="0" err="1">
                <a:solidFill>
                  <a:schemeClr val="tx1"/>
                </a:solidFill>
                <a:latin typeface="Courier" pitchFamily="2" charset="0"/>
              </a:rPr>
              <a:t>my_new_branch</a:t>
            </a:r>
            <a:endParaRPr lang="en-GB" sz="16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Switched to a new branch '</a:t>
            </a:r>
            <a:r>
              <a:rPr lang="en-GB" sz="1600" dirty="0" err="1">
                <a:solidFill>
                  <a:schemeClr val="tx1"/>
                </a:solidFill>
                <a:latin typeface="Courier" pitchFamily="2" charset="0"/>
              </a:rPr>
              <a:t>my_new_branch</a:t>
            </a:r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'</a:t>
            </a: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$ </a:t>
            </a:r>
            <a:r>
              <a:rPr lang="en-GB" sz="1600" b="1" dirty="0">
                <a:solidFill>
                  <a:schemeClr val="tx1"/>
                </a:solidFill>
                <a:latin typeface="Courier" pitchFamily="2" charset="0"/>
              </a:rPr>
              <a:t>git branch</a:t>
            </a: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  master</a:t>
            </a:r>
          </a:p>
          <a:p>
            <a:r>
              <a:rPr lang="en-GB" sz="1600" b="1" dirty="0">
                <a:solidFill>
                  <a:schemeClr val="tx1"/>
                </a:solidFill>
                <a:latin typeface="Courier" pitchFamily="2" charset="0"/>
              </a:rPr>
              <a:t>* </a:t>
            </a:r>
            <a:r>
              <a:rPr lang="en-GB" sz="1600" b="1" dirty="0" err="1">
                <a:solidFill>
                  <a:schemeClr val="tx1"/>
                </a:solidFill>
                <a:latin typeface="Courier" pitchFamily="2" charset="0"/>
              </a:rPr>
              <a:t>my_new_branch</a:t>
            </a:r>
            <a:endParaRPr lang="en-GB" sz="16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Courier" pitchFamily="2" charset="0"/>
              </a:rPr>
              <a:t>$ </a:t>
            </a:r>
            <a:endParaRPr lang="en-GB" sz="1600" b="1" dirty="0">
              <a:solidFill>
                <a:schemeClr val="tx1"/>
              </a:solidFill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E2B190-7B25-AA46-A7EE-49C48F70B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392" y="574144"/>
            <a:ext cx="792088" cy="8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59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ED05-4510-DC4E-9EBE-3F467266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F739B-5B66-E946-997A-EDA43E85E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Master / main branch and </a:t>
            </a:r>
            <a:r>
              <a:rPr lang="en-GB" sz="2400" dirty="0" err="1"/>
              <a:t>my_new_branch</a:t>
            </a:r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CC81E-A1F7-274E-8EC3-5DB4AF9515F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5FA46-DD1E-7243-80DD-DF7C76778B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03295-FAC9-4D4B-BCFA-743662859A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F818A-8B05-584D-AAD5-5B4C5F743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83" y="2471091"/>
            <a:ext cx="7761312" cy="3658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CCFE75-D8EF-0B46-BC08-3417C3908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392" y="617551"/>
            <a:ext cx="726506" cy="6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78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D49C9-890A-9F4C-9A84-CF3FC777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Branching &amp; Pull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AF9D2-D2E5-DD44-8746-0CF2EBB86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600200"/>
            <a:ext cx="3737619" cy="4529138"/>
          </a:xfrm>
        </p:spPr>
        <p:txBody>
          <a:bodyPr/>
          <a:lstStyle/>
          <a:p>
            <a:r>
              <a:rPr lang="en-GB" sz="2400" dirty="0"/>
              <a:t>Creating a PR</a:t>
            </a:r>
          </a:p>
          <a:p>
            <a:r>
              <a:rPr lang="en-GB" sz="2400" dirty="0"/>
              <a:t>Used to request changes are merged from branch to main or dev</a:t>
            </a:r>
          </a:p>
          <a:p>
            <a:r>
              <a:rPr lang="en-GB" sz="2400" dirty="0"/>
              <a:t>Another developer reviews and then </a:t>
            </a:r>
            <a:r>
              <a:rPr lang="en-GB" sz="2400" i="1" dirty="0"/>
              <a:t>pulls</a:t>
            </a:r>
            <a:r>
              <a:rPr lang="en-GB" sz="2400" dirty="0"/>
              <a:t> the changes into another branch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50DA7-8AEC-AA42-ABA6-501990E1764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30A8F-86E5-FA4C-BF09-7373C875CD9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1588E-1C8B-204C-AED8-342498DDC1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F0082-8FAA-B24B-89E0-BE7D21EF5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920" y="1567231"/>
            <a:ext cx="5610582" cy="4955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07C445-CDD8-CA49-86FD-C1A2D1AF1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392" y="617551"/>
            <a:ext cx="726506" cy="6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6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Terminology Quick Reference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749037"/>
              </p:ext>
            </p:extLst>
          </p:nvPr>
        </p:nvGraphicFramePr>
        <p:xfrm>
          <a:off x="552216" y="1803718"/>
          <a:ext cx="8895717" cy="433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6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Symbolic reference to the latest version of the current branch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reference to specific state</a:t>
                      </a:r>
                      <a:r>
                        <a:rPr lang="en-US" sz="1600" baseline="0" dirty="0"/>
                        <a:t> of files in the working directory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staging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Stores changes before</a:t>
                      </a:r>
                      <a:r>
                        <a:rPr lang="en-US" sz="1600" baseline="0" dirty="0"/>
                        <a:t> they are committed (a change list) also called index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Add</a:t>
                      </a:r>
                      <a:r>
                        <a:rPr lang="en-US" sz="1600" baseline="0" dirty="0"/>
                        <a:t> changes to the staging area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Apply changes to</a:t>
                      </a:r>
                      <a:r>
                        <a:rPr lang="en-US" sz="1600" baseline="0" dirty="0"/>
                        <a:t> the </a:t>
                      </a:r>
                      <a:r>
                        <a:rPr lang="en-US" sz="1600" i="1" baseline="0" dirty="0"/>
                        <a:t>local</a:t>
                      </a:r>
                      <a:r>
                        <a:rPr lang="en-US" sz="1600" baseline="0" dirty="0"/>
                        <a:t> repository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origin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</a:t>
                      </a:r>
                      <a:r>
                        <a:rPr lang="en-US" sz="1600" baseline="0" dirty="0"/>
                        <a:t> default upstream (remote) repository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0" dirty="0"/>
                        <a:t>Send</a:t>
                      </a:r>
                      <a:r>
                        <a:rPr lang="en-US" sz="1600" i="1" baseline="0" dirty="0"/>
                        <a:t> </a:t>
                      </a:r>
                      <a:r>
                        <a:rPr lang="en-US" sz="1600" i="0" dirty="0"/>
                        <a:t>changes from the local to the remote repository</a:t>
                      </a:r>
                      <a:endParaRPr lang="en-US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Retrieve changes from a remote repository and apply them to the local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pull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Request to merge two branches following review and approval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5E82BA-CDD3-3049-BE6A-328359F06F2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9E555-8E22-2A4F-8AD0-ADF2410B25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D1AA3-24BA-844F-9165-37C7B5254E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073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0811-988A-F04D-A96A-C2425EEE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13F1A-08E4-064B-B7E2-09C6607B5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84784"/>
            <a:ext cx="8913681" cy="4644554"/>
          </a:xfrm>
        </p:spPr>
        <p:txBody>
          <a:bodyPr/>
          <a:lstStyle/>
          <a:p>
            <a:r>
              <a:rPr lang="en-GB" sz="2400" dirty="0"/>
              <a:t>Git Home Page</a:t>
            </a:r>
          </a:p>
          <a:p>
            <a:pPr lvl="1"/>
            <a:r>
              <a:rPr lang="en-US" sz="1800" dirty="0"/>
              <a:t>http://git-scm.com</a:t>
            </a:r>
          </a:p>
          <a:p>
            <a:pPr lvl="1"/>
            <a:r>
              <a:rPr lang="en-US" sz="1800" dirty="0"/>
              <a:t>http://git-</a:t>
            </a:r>
            <a:r>
              <a:rPr lang="en-US" sz="1800" dirty="0" err="1"/>
              <a:t>scm</a:t>
            </a:r>
            <a:r>
              <a:rPr lang="en-US" sz="1800" dirty="0"/>
              <a:t>/doc highly recommended</a:t>
            </a:r>
            <a:endParaRPr lang="en-GB" sz="1800" dirty="0"/>
          </a:p>
          <a:p>
            <a:r>
              <a:rPr lang="en-GB" sz="2400" dirty="0"/>
              <a:t>Git Glossary</a:t>
            </a:r>
          </a:p>
          <a:p>
            <a:pPr lvl="1"/>
            <a:r>
              <a:rPr lang="en-GB" sz="1800" dirty="0"/>
              <a:t>https://</a:t>
            </a:r>
            <a:r>
              <a:rPr lang="en-GB" sz="1800" dirty="0" err="1"/>
              <a:t>www.kernel.org</a:t>
            </a:r>
            <a:r>
              <a:rPr lang="en-GB" sz="1800" dirty="0"/>
              <a:t>/pub/software/</a:t>
            </a:r>
            <a:r>
              <a:rPr lang="en-GB" sz="1800" dirty="0" err="1"/>
              <a:t>scm</a:t>
            </a:r>
            <a:r>
              <a:rPr lang="en-GB" sz="1800" dirty="0"/>
              <a:t>/git/docs/</a:t>
            </a:r>
            <a:r>
              <a:rPr lang="en-GB" sz="1800" dirty="0" err="1"/>
              <a:t>gitglossary.html</a:t>
            </a:r>
            <a:endParaRPr lang="en-GB" sz="1800" dirty="0"/>
          </a:p>
          <a:p>
            <a:r>
              <a:rPr lang="en-GB" sz="2400" dirty="0"/>
              <a:t>10 Git Commands Every Developer should Know</a:t>
            </a:r>
          </a:p>
          <a:p>
            <a:pPr lvl="1"/>
            <a:r>
              <a:rPr lang="en-GB" sz="2000" dirty="0"/>
              <a:t>https://www.freecodecamp.org/news/10-important-git-commands-that-every-developer-should-know</a:t>
            </a:r>
          </a:p>
          <a:p>
            <a:r>
              <a:rPr lang="en-GB" sz="2400" dirty="0"/>
              <a:t>Others</a:t>
            </a:r>
            <a:endParaRPr lang="en-GB" dirty="0"/>
          </a:p>
          <a:p>
            <a:pPr lvl="1"/>
            <a:r>
              <a:rPr lang="en-US" sz="2000" dirty="0"/>
              <a:t>http://</a:t>
            </a:r>
            <a:r>
              <a:rPr lang="en-US" sz="2000" dirty="0" err="1"/>
              <a:t>www.kernel.org</a:t>
            </a:r>
            <a:r>
              <a:rPr lang="en-US" sz="2000" dirty="0"/>
              <a:t>/pub/software/</a:t>
            </a:r>
            <a:r>
              <a:rPr lang="en-US" sz="2000" dirty="0" err="1"/>
              <a:t>scm</a:t>
            </a:r>
            <a:r>
              <a:rPr lang="en-US" sz="2000" dirty="0"/>
              <a:t>/git/docs</a:t>
            </a:r>
          </a:p>
          <a:p>
            <a:pPr lvl="1"/>
            <a:r>
              <a:rPr lang="en-US" sz="2000" dirty="0"/>
              <a:t>http://</a:t>
            </a:r>
            <a:r>
              <a:rPr lang="en-US" sz="2000" dirty="0" err="1"/>
              <a:t>progit.org</a:t>
            </a:r>
            <a:r>
              <a:rPr lang="en-US" sz="2000" dirty="0"/>
              <a:t>/book Pro Git Book</a:t>
            </a:r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53765-0F7E-3245-85C9-5980406EAB4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86AE9-2CC3-1644-BF5D-016EEA6A4CE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E8F18-6D0C-A841-9B73-39B8875B65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804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</a:t>
            </a:r>
            <a:r>
              <a:rPr lang="en-GB"/>
              <a:t>for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98" y="1484784"/>
            <a:ext cx="8913681" cy="4529138"/>
          </a:xfrm>
        </p:spPr>
        <p:txBody>
          <a:bodyPr/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Git Introduction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Single Project Repository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Git Source Code Control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Git Change Flow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File States in Git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Git Tools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Command Line Git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Adding Files in Git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Working with a Remote Repository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Branching &amp; Pull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Git and 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5FEF2-6E68-9E49-B170-C565CD97D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BD9BCF-090B-9144-952F-B156662BC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984" y="2420888"/>
            <a:ext cx="1918716" cy="652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37F5D-4BBA-1C46-8179-8281804BC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700" y="3584216"/>
            <a:ext cx="1094380" cy="9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Git Introduction</a:t>
            </a:r>
          </a:p>
        </p:txBody>
      </p:sp>
      <p:sp>
        <p:nvSpPr>
          <p:cNvPr id="6146" name="Content Placeholder 2"/>
          <p:cNvSpPr>
            <a:spLocks noGrp="1"/>
          </p:cNvSpPr>
          <p:nvPr>
            <p:ph idx="1"/>
          </p:nvPr>
        </p:nvSpPr>
        <p:spPr>
          <a:xfrm>
            <a:off x="560512" y="1556792"/>
            <a:ext cx="8712968" cy="4676627"/>
          </a:xfrm>
        </p:spPr>
        <p:txBody>
          <a:bodyPr/>
          <a:lstStyle/>
          <a:p>
            <a:r>
              <a:rPr lang="en-US" sz="2400" dirty="0">
                <a:latin typeface="Arial" charset="0"/>
                <a:ea typeface="ＭＳ Ｐゴシック" charset="0"/>
              </a:rPr>
              <a:t>Git is a 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Source Code Configuration Management system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aka SCCM or SCM system</a:t>
            </a:r>
          </a:p>
          <a:p>
            <a:r>
              <a:rPr lang="en-US" sz="2400" dirty="0">
                <a:latin typeface="Arial" charset="0"/>
                <a:ea typeface="ＭＳ Ｐゴシック" charset="0"/>
              </a:rPr>
              <a:t>Shared repository of code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to allow teams to work on codebase of a project</a:t>
            </a:r>
          </a:p>
          <a:p>
            <a:r>
              <a:rPr lang="en-US" sz="2400" dirty="0">
                <a:latin typeface="Arial" charset="0"/>
                <a:ea typeface="ＭＳ Ｐゴシック" charset="0"/>
              </a:rPr>
              <a:t>Track software changes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so that those changes can be undone if necessary</a:t>
            </a:r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</a:rPr>
              <a:t>Tag releases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know exactly what code made it into a release</a:t>
            </a:r>
          </a:p>
          <a:p>
            <a:pPr lvl="1"/>
            <a:r>
              <a:rPr lang="en-US" sz="2000" dirty="0">
                <a:latin typeface="Arial" charset="0"/>
                <a:ea typeface="ＭＳ Ｐゴシック" charset="0"/>
              </a:rPr>
              <a:t>useful when different versions are needed for different clients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1B3E6D-85FC-F344-A487-C30430AC500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2C5F4E-0D34-6240-B779-3686E99BC8C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BA22-6970-E04F-BC4E-494C714456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22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34B34A2-ECC3-DD46-9D22-9F94ED14EDB7}"/>
              </a:ext>
            </a:extLst>
          </p:cNvPr>
          <p:cNvSpPr/>
          <p:nvPr/>
        </p:nvSpPr>
        <p:spPr bwMode="auto">
          <a:xfrm>
            <a:off x="5012470" y="2492896"/>
            <a:ext cx="4249332" cy="3395686"/>
          </a:xfrm>
          <a:prstGeom prst="roundRect">
            <a:avLst/>
          </a:prstGeom>
          <a:solidFill>
            <a:srgbClr val="C8FFC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Remote Server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DDD5E-C196-8C44-A21E-53A463701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F845-108F-3940-AC72-E01FD53C4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Develop code local store centrally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C5CE5-7011-3E4C-88EF-1210A1CDB69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64754-FC56-764F-AB01-76C006E2673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6FB6B-F74D-2F44-9AF6-302753BC9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DC69B-7BF6-614F-ADA4-1EFF2C145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32" y="2492896"/>
            <a:ext cx="1658084" cy="1658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1A49A5-90D5-CE45-AC0B-A421F30E8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908" y="4491604"/>
            <a:ext cx="1392932" cy="5763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A5B748-4935-7C4D-A2F9-4996683BD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712" y="3657732"/>
            <a:ext cx="1094380" cy="9830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00AF42-EB7B-774B-9C7A-C5A764BF9367}"/>
              </a:ext>
            </a:extLst>
          </p:cNvPr>
          <p:cNvSpPr txBox="1"/>
          <p:nvPr/>
        </p:nvSpPr>
        <p:spPr>
          <a:xfrm>
            <a:off x="1380135" y="5353022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</a:rPr>
              <a:t>Local Client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515EFA-2D50-BF46-88B8-4FF576379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456" y="3371627"/>
            <a:ext cx="1392932" cy="57638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BE4ED9-2ACB-BA4C-B5E6-09EE6A1DD48C}"/>
              </a:ext>
            </a:extLst>
          </p:cNvPr>
          <p:cNvCxnSpPr/>
          <p:nvPr/>
        </p:nvCxnSpPr>
        <p:spPr bwMode="auto">
          <a:xfrm>
            <a:off x="2944891" y="3657732"/>
            <a:ext cx="1772851" cy="0"/>
          </a:xfrm>
          <a:prstGeom prst="straightConnector1">
            <a:avLst/>
          </a:prstGeom>
          <a:solidFill>
            <a:srgbClr val="00B8FF"/>
          </a:solidFill>
          <a:ln w="317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95350CF-BD83-2F46-BDCD-ECC66658CAB3}"/>
              </a:ext>
            </a:extLst>
          </p:cNvPr>
          <p:cNvSpPr txBox="1"/>
          <p:nvPr/>
        </p:nvSpPr>
        <p:spPr>
          <a:xfrm>
            <a:off x="3302967" y="285803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tx1"/>
                </a:solidFill>
              </a:rPr>
              <a:t>commit </a:t>
            </a:r>
          </a:p>
          <a:p>
            <a:r>
              <a:rPr lang="en-GB" i="1" dirty="0">
                <a:solidFill>
                  <a:schemeClr val="tx1"/>
                </a:solidFill>
              </a:rPr>
              <a:t>changes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80F4D5-9FA1-D144-BD2B-5E0DEFF08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7786" y="4190739"/>
            <a:ext cx="941968" cy="1456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3B330D-4648-C749-BDBA-D7226FDBF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7376" y="476672"/>
            <a:ext cx="792088" cy="8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9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Source Code Control</a:t>
            </a:r>
          </a:p>
        </p:txBody>
      </p:sp>
      <p:sp>
        <p:nvSpPr>
          <p:cNvPr id="4" name="Flowchart: Magnetic Disk 58"/>
          <p:cNvSpPr/>
          <p:nvPr/>
        </p:nvSpPr>
        <p:spPr bwMode="auto">
          <a:xfrm>
            <a:off x="7593731" y="2034908"/>
            <a:ext cx="1390095" cy="1385439"/>
          </a:xfrm>
          <a:prstGeom prst="flowChartMagneticDisk">
            <a:avLst/>
          </a:prstGeom>
          <a:solidFill>
            <a:srgbClr val="B5F39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GB" dirty="0">
                <a:solidFill>
                  <a:schemeClr val="tx1"/>
                </a:solidFill>
                <a:ea typeface="ＭＳ Ｐゴシック" charset="0"/>
              </a:rPr>
              <a:t>Remote Repository</a:t>
            </a:r>
          </a:p>
        </p:txBody>
      </p:sp>
      <p:sp>
        <p:nvSpPr>
          <p:cNvPr id="5" name="Flowchart: Magnetic Disk 58"/>
          <p:cNvSpPr/>
          <p:nvPr/>
        </p:nvSpPr>
        <p:spPr bwMode="auto">
          <a:xfrm>
            <a:off x="4160912" y="2034908"/>
            <a:ext cx="1390095" cy="1385439"/>
          </a:xfrm>
          <a:prstGeom prst="flowChartMagneticDisk">
            <a:avLst/>
          </a:prstGeom>
          <a:solidFill>
            <a:srgbClr val="C3CD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GB" dirty="0">
                <a:solidFill>
                  <a:schemeClr val="tx1"/>
                </a:solidFill>
                <a:ea typeface="ＭＳ Ｐゴシック" charset="0"/>
              </a:rPr>
              <a:t>Local</a:t>
            </a:r>
          </a:p>
          <a:p>
            <a:pPr algn="ctr" defTabSz="914400"/>
            <a:r>
              <a:rPr lang="en-GB" dirty="0">
                <a:solidFill>
                  <a:schemeClr val="tx1"/>
                </a:solidFill>
                <a:ea typeface="ＭＳ Ｐゴシック" charset="0"/>
              </a:rPr>
              <a:t>Repository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045834" y="5060131"/>
            <a:ext cx="1620248" cy="1138666"/>
          </a:xfrm>
          <a:prstGeom prst="roundRect">
            <a:avLst/>
          </a:prstGeom>
          <a:solidFill>
            <a:srgbClr val="F2F3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US" dirty="0">
                <a:solidFill>
                  <a:schemeClr val="tx1"/>
                </a:solidFill>
                <a:ea typeface="ＭＳ Ｐゴシック" charset="0"/>
              </a:rPr>
              <a:t>Working Directory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1354181" y="3444767"/>
            <a:ext cx="1999481" cy="1275955"/>
          </a:xfrm>
          <a:prstGeom prst="triangle">
            <a:avLst>
              <a:gd name="adj" fmla="val 51101"/>
            </a:avLst>
          </a:prstGeom>
          <a:solidFill>
            <a:srgbClr val="FFD2C8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US" dirty="0">
                <a:solidFill>
                  <a:schemeClr val="tx1"/>
                </a:solidFill>
                <a:ea typeface="ＭＳ Ｐゴシック" charset="0"/>
              </a:rPr>
              <a:t>Staging</a:t>
            </a:r>
          </a:p>
          <a:p>
            <a:pPr algn="ctr" defTabSz="914400"/>
            <a:r>
              <a:rPr lang="en-US" sz="1200" dirty="0">
                <a:solidFill>
                  <a:schemeClr val="tx1"/>
                </a:solidFill>
                <a:ea typeface="ＭＳ Ｐゴシック" charset="0"/>
              </a:rPr>
              <a:t>(index)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820831" y="2333900"/>
            <a:ext cx="160930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820831" y="2978992"/>
            <a:ext cx="160930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776527" y="4884951"/>
            <a:ext cx="1160447" cy="80844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721787" y="2801744"/>
            <a:ext cx="1215186" cy="64302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855958" y="3556323"/>
            <a:ext cx="0" cy="132862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01571" y="1941842"/>
            <a:ext cx="157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 updates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49655" y="2575577"/>
            <a:ext cx="1480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 changes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34566" y="5289172"/>
            <a:ext cx="201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changes to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index / staging list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58187" y="2617078"/>
            <a:ext cx="92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6682" y="164853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clone remote repo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C1E3A6-C2E9-FE4E-B078-9ED72F7C1440}"/>
              </a:ext>
            </a:extLst>
          </p:cNvPr>
          <p:cNvSpPr txBox="1"/>
          <p:nvPr/>
        </p:nvSpPr>
        <p:spPr>
          <a:xfrm>
            <a:off x="6344563" y="19759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push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52FF47-8977-054E-958A-CCBEA4F5746D}"/>
              </a:ext>
            </a:extLst>
          </p:cNvPr>
          <p:cNvSpPr txBox="1"/>
          <p:nvPr/>
        </p:nvSpPr>
        <p:spPr>
          <a:xfrm>
            <a:off x="6334957" y="260604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pull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4F625F-6B9B-1740-BF03-DAF0D3DCA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376" y="476672"/>
            <a:ext cx="792088" cy="835610"/>
          </a:xfrm>
          <a:prstGeom prst="rect">
            <a:avLst/>
          </a:prstGeom>
        </p:spPr>
      </p:pic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284F24DB-13F8-5F47-A1FC-F3731611305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D8261ADD-5F58-0440-A05A-7B70FB665D2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B365C18-B407-7A4D-9446-B5327D1E1E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930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Change Flow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181400" y="1556792"/>
            <a:ext cx="1600200" cy="646331"/>
          </a:xfrm>
          <a:prstGeom prst="rect">
            <a:avLst/>
          </a:prstGeom>
          <a:solidFill>
            <a:srgbClr val="FFCD64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tabLst>
                <a:tab pos="1076325" algn="l"/>
              </a:tabLst>
            </a:pPr>
            <a:r>
              <a:rPr lang="en-GB" dirty="0">
                <a:solidFill>
                  <a:schemeClr val="tx1"/>
                </a:solidFill>
              </a:rPr>
              <a:t>Staging </a:t>
            </a:r>
          </a:p>
          <a:p>
            <a:pPr algn="ctr">
              <a:tabLst>
                <a:tab pos="1076325" algn="l"/>
              </a:tabLst>
            </a:pPr>
            <a:r>
              <a:rPr lang="en-GB" dirty="0">
                <a:solidFill>
                  <a:schemeClr val="tx1"/>
                </a:solidFill>
              </a:rPr>
              <a:t>Area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162600" y="1556792"/>
            <a:ext cx="1676400" cy="646331"/>
          </a:xfrm>
          <a:prstGeom prst="rect">
            <a:avLst/>
          </a:prstGeom>
          <a:solidFill>
            <a:srgbClr val="E6EB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tabLst>
                <a:tab pos="1076325" algn="l"/>
              </a:tabLst>
            </a:pPr>
            <a:r>
              <a:rPr lang="en-GB" dirty="0">
                <a:solidFill>
                  <a:schemeClr val="tx1"/>
                </a:solidFill>
              </a:rPr>
              <a:t>Local</a:t>
            </a:r>
          </a:p>
          <a:p>
            <a:pPr algn="ctr">
              <a:tabLst>
                <a:tab pos="1076325" algn="l"/>
              </a:tabLst>
            </a:pPr>
            <a:r>
              <a:rPr lang="en-GB" dirty="0">
                <a:solidFill>
                  <a:schemeClr val="tx1"/>
                </a:solidFill>
              </a:rPr>
              <a:t>Repository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352600" y="1556792"/>
            <a:ext cx="1447800" cy="646331"/>
          </a:xfrm>
          <a:prstGeom prst="rect">
            <a:avLst/>
          </a:prstGeom>
          <a:solidFill>
            <a:srgbClr val="FFFFA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tabLst>
                <a:tab pos="1076325" algn="l"/>
              </a:tabLst>
            </a:pPr>
            <a:r>
              <a:rPr lang="en-GB" dirty="0">
                <a:solidFill>
                  <a:schemeClr val="tx1"/>
                </a:solidFill>
              </a:rPr>
              <a:t>Working Directory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7220000" y="1556792"/>
            <a:ext cx="1508760" cy="646331"/>
          </a:xfrm>
          <a:prstGeom prst="rect">
            <a:avLst/>
          </a:prstGeom>
          <a:solidFill>
            <a:srgbClr val="B5F39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tabLst>
                <a:tab pos="1076325" algn="l"/>
              </a:tabLst>
            </a:pPr>
            <a:r>
              <a:rPr lang="en-GB" dirty="0">
                <a:solidFill>
                  <a:schemeClr val="tx1"/>
                </a:solidFill>
              </a:rPr>
              <a:t>Remote</a:t>
            </a:r>
          </a:p>
          <a:p>
            <a:pPr algn="ctr">
              <a:tabLst>
                <a:tab pos="1076325" algn="l"/>
              </a:tabLst>
            </a:pPr>
            <a:r>
              <a:rPr lang="en-GB" dirty="0">
                <a:solidFill>
                  <a:schemeClr val="tx1"/>
                </a:solidFill>
              </a:rPr>
              <a:t>Repository</a:t>
            </a:r>
          </a:p>
        </p:txBody>
      </p:sp>
      <p:cxnSp>
        <p:nvCxnSpPr>
          <p:cNvPr id="9" name="Straight Connector 8"/>
          <p:cNvCxnSpPr>
            <a:stCxn id="8" idx="2"/>
          </p:cNvCxnSpPr>
          <p:nvPr/>
        </p:nvCxnSpPr>
        <p:spPr bwMode="auto">
          <a:xfrm flipH="1">
            <a:off x="7966760" y="2203123"/>
            <a:ext cx="7620" cy="423046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 bwMode="auto">
          <a:xfrm flipV="1">
            <a:off x="2114600" y="2653741"/>
            <a:ext cx="1851834" cy="1310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4600" y="2266934"/>
            <a:ext cx="1873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git add</a:t>
            </a:r>
          </a:p>
        </p:txBody>
      </p:sp>
      <p:cxnSp>
        <p:nvCxnSpPr>
          <p:cNvPr id="15" name="Straight Connector 14"/>
          <p:cNvCxnSpPr>
            <a:stCxn id="5" idx="2"/>
          </p:cNvCxnSpPr>
          <p:nvPr/>
        </p:nvCxnSpPr>
        <p:spPr bwMode="auto">
          <a:xfrm>
            <a:off x="3981500" y="2203122"/>
            <a:ext cx="37076" cy="42134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2"/>
          </p:cNvCxnSpPr>
          <p:nvPr/>
        </p:nvCxnSpPr>
        <p:spPr bwMode="auto">
          <a:xfrm flipH="1">
            <a:off x="5995380" y="2203123"/>
            <a:ext cx="5420" cy="419295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2"/>
          </p:cNvCxnSpPr>
          <p:nvPr/>
        </p:nvCxnSpPr>
        <p:spPr bwMode="auto">
          <a:xfrm>
            <a:off x="2076500" y="2203123"/>
            <a:ext cx="38100" cy="423046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>
            <a:off x="4008113" y="3060711"/>
            <a:ext cx="2007753" cy="6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40644" y="2693191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git</a:t>
            </a:r>
            <a:r>
              <a:rPr lang="en-US" sz="1600" dirty="0">
                <a:solidFill>
                  <a:schemeClr val="tx1"/>
                </a:solidFill>
              </a:rPr>
              <a:t> commit</a:t>
            </a:r>
          </a:p>
        </p:txBody>
      </p:sp>
      <p:cxnSp>
        <p:nvCxnSpPr>
          <p:cNvPr id="48" name="Straight Arrow Connector 47"/>
          <p:cNvCxnSpPr/>
          <p:nvPr/>
        </p:nvCxnSpPr>
        <p:spPr bwMode="auto">
          <a:xfrm flipV="1">
            <a:off x="6026108" y="3445500"/>
            <a:ext cx="1971570" cy="101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077000" y="3076391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git</a:t>
            </a:r>
            <a:r>
              <a:rPr lang="en-US" sz="1600" dirty="0">
                <a:solidFill>
                  <a:schemeClr val="tx1"/>
                </a:solidFill>
              </a:rPr>
              <a:t> push</a:t>
            </a:r>
          </a:p>
        </p:txBody>
      </p:sp>
      <p:cxnSp>
        <p:nvCxnSpPr>
          <p:cNvPr id="50" name="Straight Arrow Connector 49"/>
          <p:cNvCxnSpPr/>
          <p:nvPr/>
        </p:nvCxnSpPr>
        <p:spPr bwMode="auto">
          <a:xfrm>
            <a:off x="6026108" y="4286321"/>
            <a:ext cx="1971570" cy="1778"/>
          </a:xfrm>
          <a:prstGeom prst="straightConnector1">
            <a:avLst/>
          </a:prstGeom>
          <a:solidFill>
            <a:schemeClr val="accent2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1" name="TextBox 50"/>
          <p:cNvSpPr txBox="1"/>
          <p:nvPr/>
        </p:nvSpPr>
        <p:spPr>
          <a:xfrm>
            <a:off x="6077000" y="3918991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git</a:t>
            </a:r>
            <a:r>
              <a:rPr lang="en-US" sz="1600" dirty="0">
                <a:solidFill>
                  <a:schemeClr val="tx1"/>
                </a:solidFill>
              </a:rPr>
              <a:t> pull</a:t>
            </a:r>
          </a:p>
        </p:txBody>
      </p:sp>
      <p:cxnSp>
        <p:nvCxnSpPr>
          <p:cNvPr id="52" name="Straight Arrow Connector 51"/>
          <p:cNvCxnSpPr/>
          <p:nvPr/>
        </p:nvCxnSpPr>
        <p:spPr bwMode="auto">
          <a:xfrm flipV="1">
            <a:off x="2109793" y="5044197"/>
            <a:ext cx="3865103" cy="17795"/>
          </a:xfrm>
          <a:prstGeom prst="straightConnector1">
            <a:avLst/>
          </a:prstGeom>
          <a:solidFill>
            <a:schemeClr val="accent2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3" name="TextBox 52"/>
          <p:cNvSpPr txBox="1"/>
          <p:nvPr/>
        </p:nvSpPr>
        <p:spPr>
          <a:xfrm>
            <a:off x="3943400" y="4680991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git</a:t>
            </a:r>
            <a:r>
              <a:rPr lang="en-US" sz="1600" dirty="0">
                <a:solidFill>
                  <a:schemeClr val="tx1"/>
                </a:solidFill>
              </a:rPr>
              <a:t> checkout</a:t>
            </a:r>
          </a:p>
        </p:txBody>
      </p:sp>
      <p:cxnSp>
        <p:nvCxnSpPr>
          <p:cNvPr id="56" name="Straight Arrow Connector 55"/>
          <p:cNvCxnSpPr/>
          <p:nvPr/>
        </p:nvCxnSpPr>
        <p:spPr bwMode="auto">
          <a:xfrm flipV="1">
            <a:off x="2094114" y="5812099"/>
            <a:ext cx="3917556" cy="11892"/>
          </a:xfrm>
          <a:prstGeom prst="straightConnector1">
            <a:avLst/>
          </a:prstGeom>
          <a:solidFill>
            <a:schemeClr val="accent2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3943400" y="5442991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git</a:t>
            </a:r>
            <a:r>
              <a:rPr lang="en-US" sz="1600" dirty="0">
                <a:solidFill>
                  <a:schemeClr val="tx1"/>
                </a:solidFill>
              </a:rPr>
              <a:t> merge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125AB-DD12-ED4D-B1C3-578E2D69703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C97D3-07F3-BF4E-8C99-79385563D62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BCCB0AB-7928-EB41-8A41-66F2ECE587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9525775-CC31-7341-A822-615E18AB9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376" y="476672"/>
            <a:ext cx="792088" cy="8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59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States in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601" y="1484784"/>
            <a:ext cx="8534400" cy="549625"/>
          </a:xfrm>
        </p:spPr>
        <p:txBody>
          <a:bodyPr/>
          <a:lstStyle/>
          <a:p>
            <a:r>
              <a:rPr lang="en-US" dirty="0"/>
              <a:t>Files can be in one of four states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90441"/>
              </p:ext>
            </p:extLst>
          </p:nvPr>
        </p:nvGraphicFramePr>
        <p:xfrm>
          <a:off x="942948" y="2276872"/>
          <a:ext cx="8018384" cy="4030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4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005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022">
                <a:tc>
                  <a:txBody>
                    <a:bodyPr/>
                    <a:lstStyle/>
                    <a:p>
                      <a:r>
                        <a:rPr lang="en-US" dirty="0"/>
                        <a:t>untracked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</a:t>
                      </a:r>
                      <a:r>
                        <a:rPr lang="en-US" baseline="0" dirty="0"/>
                        <a:t> is not tracked by Git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694">
                <a:tc>
                  <a:txBody>
                    <a:bodyPr/>
                    <a:lstStyle/>
                    <a:p>
                      <a:r>
                        <a:rPr lang="en-US" dirty="0"/>
                        <a:t>staged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is included in list of changes</a:t>
                      </a:r>
                      <a:r>
                        <a:rPr lang="en-US" baseline="0" dirty="0"/>
                        <a:t> to be committed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665">
                <a:tc>
                  <a:txBody>
                    <a:bodyPr/>
                    <a:lstStyle/>
                    <a:p>
                      <a:r>
                        <a:rPr lang="en-US" dirty="0"/>
                        <a:t>tracked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has been staged</a:t>
                      </a:r>
                      <a:r>
                        <a:rPr lang="en-US" baseline="0" dirty="0"/>
                        <a:t> and then committed, Git tracks changes to this file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2365">
                <a:tc>
                  <a:txBody>
                    <a:bodyPr/>
                    <a:lstStyle/>
                    <a:p>
                      <a:r>
                        <a:rPr lang="en-US" dirty="0"/>
                        <a:t>modified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has changed but not yet been staged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16D49E4-0D86-9043-92D2-2887042D1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376" y="476672"/>
            <a:ext cx="792088" cy="83561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56FF5-2DE5-7044-8AE4-DF25523D143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19B4AB-D9CF-5240-95BA-9E0725C5CC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15C7C7-70AD-184A-ABCF-47EC7A67F1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453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Command Line Tools</a:t>
            </a:r>
          </a:p>
          <a:p>
            <a:pPr lvl="1"/>
            <a:r>
              <a:rPr lang="en-US" sz="2000" dirty="0"/>
              <a:t>basic command line interface for Git</a:t>
            </a:r>
          </a:p>
          <a:p>
            <a:r>
              <a:rPr lang="en-US" sz="2400" dirty="0"/>
              <a:t>GitHub</a:t>
            </a:r>
            <a:endParaRPr lang="en-US" dirty="0"/>
          </a:p>
          <a:p>
            <a:pPr lvl="1"/>
            <a:r>
              <a:rPr lang="en-US" sz="2000" dirty="0"/>
              <a:t>web based interface to Git repos</a:t>
            </a:r>
          </a:p>
          <a:p>
            <a:pPr lvl="1"/>
            <a:r>
              <a:rPr lang="en-US" sz="2000" dirty="0"/>
              <a:t>supports Pull Requests (PRs) and other workflow options</a:t>
            </a:r>
          </a:p>
          <a:p>
            <a:pPr lvl="1"/>
            <a:r>
              <a:rPr lang="en-US" sz="2000" dirty="0"/>
              <a:t>can support reviews</a:t>
            </a:r>
          </a:p>
          <a:p>
            <a:pPr lvl="1"/>
            <a:r>
              <a:rPr lang="en-US" sz="2000" dirty="0"/>
              <a:t>diff tools etc.</a:t>
            </a:r>
          </a:p>
          <a:p>
            <a:r>
              <a:rPr lang="en-US" sz="2400" dirty="0"/>
              <a:t>IDEs Git plugins / support</a:t>
            </a:r>
          </a:p>
          <a:p>
            <a:pPr lvl="1"/>
            <a:r>
              <a:rPr lang="en-US" sz="2000" dirty="0"/>
              <a:t>Git support in PyCharm</a:t>
            </a:r>
          </a:p>
          <a:p>
            <a:pPr lvl="1"/>
            <a:r>
              <a:rPr lang="en-US" sz="2000" dirty="0"/>
              <a:t>Git support also in Visual Studio Code etc.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00" y="1633263"/>
            <a:ext cx="1918716" cy="652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EC2268-6E56-E748-BE00-13E5C206A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614" y="2776376"/>
            <a:ext cx="726506" cy="65262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44620-CEAC-FD45-9A97-448337FA998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01D2D-017C-CE42-8FEF-C8029AD07DA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FC11DC-8617-3548-8C4C-BDE518574D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80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Available for Mac, Windows and Linux</a:t>
            </a:r>
          </a:p>
          <a:p>
            <a:r>
              <a:rPr lang="en-US" sz="2400" dirty="0"/>
              <a:t>Can be used to create a new project</a:t>
            </a:r>
          </a:p>
          <a:p>
            <a:pPr lvl="1"/>
            <a:r>
              <a:rPr lang="en-US" sz="2000" dirty="0"/>
              <a:t>can be useful for projects exploring how to solve problems</a:t>
            </a:r>
          </a:p>
          <a:p>
            <a:pPr lvl="2"/>
            <a:r>
              <a:rPr lang="en-US" sz="1600" dirty="0"/>
              <a:t>e.g. commit at regular intervals as you test new functionality</a:t>
            </a:r>
          </a:p>
          <a:p>
            <a:r>
              <a:rPr lang="en-US" sz="2400" dirty="0"/>
              <a:t>Need to initialize a new git project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136576" y="4221088"/>
            <a:ext cx="7580786" cy="1477328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$ </a:t>
            </a: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mkdir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my_project</a:t>
            </a:r>
            <a:endParaRPr lang="en-GB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$ cd </a:t>
            </a: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my_project</a:t>
            </a:r>
            <a:endParaRPr lang="en-GB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$ </a:t>
            </a:r>
            <a:r>
              <a:rPr lang="en-GB" b="1" dirty="0">
                <a:solidFill>
                  <a:schemeClr val="tx1"/>
                </a:solidFill>
                <a:latin typeface="Courier" pitchFamily="2" charset="0"/>
              </a:rPr>
              <a:t>git </a:t>
            </a:r>
            <a:r>
              <a:rPr lang="en-GB" b="1" dirty="0" err="1">
                <a:solidFill>
                  <a:schemeClr val="tx1"/>
                </a:solidFill>
                <a:latin typeface="Courier" pitchFamily="2" charset="0"/>
              </a:rPr>
              <a:t>init</a:t>
            </a:r>
            <a:endParaRPr lang="en-GB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Initialized empty Git repository in </a:t>
            </a: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my_project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/.git/</a:t>
            </a:r>
          </a:p>
          <a:p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$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BABC0-7B57-9049-BCF4-F462AFC04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376" y="476672"/>
            <a:ext cx="792088" cy="83561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DA869-F019-EE4C-8C88-DCBD9722766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29/04/2021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A4EC97-EA70-B642-BCAC-755CA96BB42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Git and GitHub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E7BF79-5DA3-BD4C-BB0D-9EB50AE33C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78780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6262BF-8A1A-4783-9A1D-A143F21083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D0AED8-70BB-49E3-8C1E-512363E287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1225</Words>
  <Application>Microsoft Macintosh PowerPoint</Application>
  <PresentationFormat>A4 Paper (210x297 mm)</PresentationFormat>
  <Paragraphs>271</Paragraphs>
  <Slides>19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Arial</vt:lpstr>
      <vt:lpstr>Courier</vt:lpstr>
      <vt:lpstr>Garamond</vt:lpstr>
      <vt:lpstr>Times New Roman</vt:lpstr>
      <vt:lpstr>Verdana</vt:lpstr>
      <vt:lpstr>Wingdings</vt:lpstr>
      <vt:lpstr>Default Design</vt:lpstr>
      <vt:lpstr>1_Default Design</vt:lpstr>
      <vt:lpstr>Git and GitHub</vt:lpstr>
      <vt:lpstr>Plan for Session</vt:lpstr>
      <vt:lpstr>Git Introduction</vt:lpstr>
      <vt:lpstr>Git Introduction</vt:lpstr>
      <vt:lpstr>Git Source Code Control</vt:lpstr>
      <vt:lpstr>Git Change Flow</vt:lpstr>
      <vt:lpstr>File States in Git</vt:lpstr>
      <vt:lpstr>Git Tools</vt:lpstr>
      <vt:lpstr>Command Line Git</vt:lpstr>
      <vt:lpstr>Command Line Git</vt:lpstr>
      <vt:lpstr>Adding Files in Git</vt:lpstr>
      <vt:lpstr>Working with Remote Repository</vt:lpstr>
      <vt:lpstr>GitHub Interface</vt:lpstr>
      <vt:lpstr>Branching</vt:lpstr>
      <vt:lpstr>Branching</vt:lpstr>
      <vt:lpstr>Branching &amp; Pull Requests</vt:lpstr>
      <vt:lpstr>Git Terminology Quick Reference</vt:lpstr>
      <vt:lpstr>Useful 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Jasper Kent - Framework Training</cp:lastModifiedBy>
  <cp:revision>101</cp:revision>
  <dcterms:modified xsi:type="dcterms:W3CDTF">2024-08-21T15:38:15Z</dcterms:modified>
</cp:coreProperties>
</file>